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Average"/>
      <p:regular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verage-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819783129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819783129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decided to design our own PCB complete with a microcontroller for this project as it would require many hardware components for the motor control and the limit switches anyway. STM32 chips are in short supply, but we found one with bluetooth capability and the peripherals we needed. We figured we could add bluetooth communication as a stretch goal and interface the controller with a phone app. Our design went through several iterations. We first had planned to use L298 H-Bridges to power our motors, but decided to go with a transistor design instead. The current requirement of the motors exceeded the limits of the H-Bridges and we had become aware that they are easy to fry. Also, our </a:t>
            </a:r>
            <a:r>
              <a:rPr lang="en"/>
              <a:t>first</a:t>
            </a:r>
            <a:r>
              <a:rPr lang="en"/>
              <a:t> iteration did a poor job of separating the 3.3 and 5 volt components from the 24 volt </a:t>
            </a:r>
            <a:r>
              <a:rPr lang="en"/>
              <a:t>components</a:t>
            </a:r>
            <a:r>
              <a:rPr lang="en"/>
              <a:t>. We fixed this in our final design. Though we ordered the PCB from Oshpark soon enough to get it on time to assemble the components and test our design, a FedEx driver lost our package and reported it as delivered. We just </a:t>
            </a:r>
            <a:r>
              <a:rPr lang="en"/>
              <a:t>received</a:t>
            </a:r>
            <a:r>
              <a:rPr lang="en"/>
              <a:t> it this week, far too late to assemble and test. Fortunately, we had a backup design and were able to use a protoboard to implement the hardware and interface it with the STM32 Discovery boards we already have.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Corey - Here we take a closer look at the PCB schematic. This portion of the schematic mostly deals with the implementation of the STM32 chip on our board. At this stage of the design, it was critical to choose all of the GPIO pins that we would use and select the interrupts to make sure that there were no conflicts. The easiest way to program an STM32 is to connect an ST-Link with the JTAG pins. I was unsure if the JTAG pins could be reused for other components when the board wasn’t being programmed, so I kept them dedicated to the ST-Link. After adding the GPIO connections for the motor </a:t>
            </a:r>
            <a:r>
              <a:rPr lang="en"/>
              <a:t>control, encoding, limit switches, HMI touchscreen, and buzzer, there were a few extra pins, so we made them available on the board with header pins. One other interesting aspect of implementing a microcontroller on a board is the decoupling capacitance required. Each ground pin requires some decoupling capacitance and the datasheet said to place them as close as possible to the chip connections on the opposite side of the board.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27fc51132a_0_4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27fc51132a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7fc51132a_0_4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7fc51132a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7fc51132a_0_4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7fc51132a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819783129_3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819783129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7fc51132a_0_4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7fc51132a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819783129_3_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819783129_3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819783129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819783129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2819783129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2819783129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HMI communicates with the controller over UART, but we didn’t want to block operation of our finite state machine while waiting for user input, so we implemented it to be non-blocking. To do this, we simply enable the interrupt handler in the EXTI and the USART. Since commands can be more than one character, we don’t handle them in the interrupt handler, but rather store them in the ring buffer for the main loop to read when a full command is complete. Commands are terminated by a newline character. You’ll also notice a heartbeat command from the HMI, </a:t>
            </a:r>
            <a:r>
              <a:rPr lang="en"/>
              <a:t>signifying</a:t>
            </a:r>
            <a:r>
              <a:rPr lang="en"/>
              <a:t> that it is still operating. The ticks_left variable gets decremented in the systick handler. If ticks_left reaches zero, that means the HMI hasn’t communicated for a full second. The motors are then shut off for safety. The heartbeat character only resets the ticks_left variable, it never enters the buffer.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819783129_3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819783129_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Here’s a look at our HMI interface. The user sends commands that directly affect the state of the </a:t>
            </a:r>
            <a:r>
              <a:rPr lang="en"/>
              <a:t>controller and motors. This design has position indicators on the left, manual controls on the middle, and buttons for raising or lowering the desk to targeted positions on the right. Unfortunately, the height indicators and targeted positions do not function because of the issue with our encoders.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7fc51132a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7fc51132a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an overview of the FSM that we implemented. When the controller is powered on, the desk is an uncalibrated state. The user presses the homing button, which lowers the desk until the left and right limit switches are triggered. The desk is now in an idle state where the user may press down a button on the HMI to raise or lower one or both of the legs of the desk. The motors are powered and the desk moves until the user releases the button and a stop command is sent. We weren’t able to implement the target positioning state as the encoder hardware was damaged.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8197831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8197831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conclusion, we were able to implement useful standing desk controller. The user can use the touchscreen to move the desk up and down, and we have lower limit switches that prevent the motors from damaging the desk. We had to improvise for the PCB not showing up on time, but that can be assembled in the future. We weren’t able to fully implement targeted positioning, but that was due our encoders being damaged. That can be remedied in the future with new hardware.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81978312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81978312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819783129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819783129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2819783129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2819783129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7fc51132a_0_4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7fc51132a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project </a:t>
            </a:r>
            <a:r>
              <a:rPr lang="en"/>
              <a:t>implements</a:t>
            </a:r>
            <a:r>
              <a:rPr lang="en"/>
              <a:t> concepts from at least 4 of this semester’s labs. We used PWM to control the DC motors. Next, we implemented UART in a non-blocking mode to </a:t>
            </a:r>
            <a:r>
              <a:rPr lang="en"/>
              <a:t>receive</a:t>
            </a:r>
            <a:r>
              <a:rPr lang="en"/>
              <a:t> commands from the HMI Touchscreen. We used timers to slowly ramp the speed of the motors up so that operation of the desk would be smooth. Finally, both the UART and the limit switches make use of interrupts.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819783129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819783129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 block-level representation of our design. We have an STM32 microcontroller that handles all of the logic. On the left, we have our touchscreen that communicates with the microcontroller over UART. At the bottom, we have two proximity sensors with octo-couplers that serve as limit switches. When a leg of the desk reaches a low point, an interrupt is raised. On the right, we have our motor interface, where each motor is driven by a PWM signal, and each motor has an encoder to help us keep track of its position. Our design separates the power supplies- we have a 24 volt power supply for the motors and 5 and 3.3 volts for the other components.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819783129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819783129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3.jp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jp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drive.google.com/file/d/1TRLwE4d7EB_0VYhsle4BvvD5dLy1hP7X/view" TargetMode="Externa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20.jpg"/><Relationship Id="rId5"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7.jpg"/><Relationship Id="rId5" Type="http://schemas.openxmlformats.org/officeDocument/2006/relationships/image" Target="../media/image13.jpg"/><Relationship Id="rId6"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24.jp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Standing Desk Controller</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Jason Porter &amp; Corey Buchanan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H-Bridge Design</a:t>
            </a:r>
            <a:endParaRPr/>
          </a:p>
        </p:txBody>
      </p:sp>
      <p:sp>
        <p:nvSpPr>
          <p:cNvPr id="126" name="Google Shape;126;p22"/>
          <p:cNvSpPr txBox="1"/>
          <p:nvPr>
            <p:ph idx="1" type="body"/>
          </p:nvPr>
        </p:nvSpPr>
        <p:spPr>
          <a:xfrm>
            <a:off x="311700" y="1152475"/>
            <a:ext cx="4831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Several testing iterations:</a:t>
            </a:r>
            <a:endParaRPr/>
          </a:p>
          <a:p>
            <a:pPr indent="-317500" lvl="0" marL="457200" rtl="0" algn="l">
              <a:spcBef>
                <a:spcPts val="1200"/>
              </a:spcBef>
              <a:spcAft>
                <a:spcPts val="0"/>
              </a:spcAft>
              <a:buSzPts val="1400"/>
              <a:buAutoNum type="arabicPeriod"/>
            </a:pPr>
            <a:r>
              <a:rPr lang="en"/>
              <a:t>L298N (4A Max, backordered)</a:t>
            </a:r>
            <a:endParaRPr/>
          </a:p>
          <a:p>
            <a:pPr indent="-317500" lvl="0" marL="457200" rtl="0" algn="l">
              <a:spcBef>
                <a:spcPts val="0"/>
              </a:spcBef>
              <a:spcAft>
                <a:spcPts val="0"/>
              </a:spcAft>
              <a:buSzPts val="1400"/>
              <a:buAutoNum type="arabicPeriod"/>
            </a:pPr>
            <a:r>
              <a:rPr lang="en"/>
              <a:t>Transistor Bridge (min 8 XSTRs per H-Bridge, heat)</a:t>
            </a:r>
            <a:endParaRPr/>
          </a:p>
          <a:p>
            <a:pPr indent="-317500" lvl="0" marL="457200" rtl="0" algn="l">
              <a:spcBef>
                <a:spcPts val="0"/>
              </a:spcBef>
              <a:spcAft>
                <a:spcPts val="0"/>
              </a:spcAft>
              <a:buSzPts val="1400"/>
              <a:buAutoNum type="arabicPeriod"/>
            </a:pPr>
            <a:r>
              <a:rPr lang="en"/>
              <a:t>Relays + Enable Transistor</a:t>
            </a:r>
            <a:endParaRPr/>
          </a:p>
        </p:txBody>
      </p:sp>
      <p:pic>
        <p:nvPicPr>
          <p:cNvPr id="127" name="Google Shape;127;p22"/>
          <p:cNvPicPr preferRelativeResize="0"/>
          <p:nvPr/>
        </p:nvPicPr>
        <p:blipFill>
          <a:blip r:embed="rId3">
            <a:alphaModFix/>
          </a:blip>
          <a:stretch>
            <a:fillRect/>
          </a:stretch>
        </p:blipFill>
        <p:spPr>
          <a:xfrm>
            <a:off x="5342775" y="96725"/>
            <a:ext cx="3445549" cy="4958848"/>
          </a:xfrm>
          <a:prstGeom prst="rect">
            <a:avLst/>
          </a:prstGeom>
          <a:noFill/>
          <a:ln>
            <a:noFill/>
          </a:ln>
        </p:spPr>
      </p:pic>
      <p:pic>
        <p:nvPicPr>
          <p:cNvPr id="128" name="Google Shape;128;p22"/>
          <p:cNvPicPr preferRelativeResize="0"/>
          <p:nvPr/>
        </p:nvPicPr>
        <p:blipFill>
          <a:blip r:embed="rId4">
            <a:alphaModFix/>
          </a:blip>
          <a:stretch>
            <a:fillRect/>
          </a:stretch>
        </p:blipFill>
        <p:spPr>
          <a:xfrm rot="-5400000">
            <a:off x="-159900" y="2870100"/>
            <a:ext cx="2386867" cy="1790150"/>
          </a:xfrm>
          <a:prstGeom prst="rect">
            <a:avLst/>
          </a:prstGeom>
          <a:noFill/>
          <a:ln>
            <a:noFill/>
          </a:ln>
        </p:spPr>
      </p:pic>
      <p:pic>
        <p:nvPicPr>
          <p:cNvPr id="129" name="Google Shape;129;p22"/>
          <p:cNvPicPr preferRelativeResize="0"/>
          <p:nvPr/>
        </p:nvPicPr>
        <p:blipFill>
          <a:blip r:embed="rId5">
            <a:alphaModFix/>
          </a:blip>
          <a:stretch>
            <a:fillRect/>
          </a:stretch>
        </p:blipFill>
        <p:spPr>
          <a:xfrm>
            <a:off x="2161300" y="2870100"/>
            <a:ext cx="3036879" cy="1790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PCB Design</a:t>
            </a:r>
            <a:endParaRPr/>
          </a:p>
        </p:txBody>
      </p:sp>
      <p:sp>
        <p:nvSpPr>
          <p:cNvPr id="135" name="Google Shape;135;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Embedded MCU</a:t>
            </a:r>
            <a:endParaRPr sz="1600"/>
          </a:p>
          <a:p>
            <a:pPr indent="-330200" lvl="0" marL="457200" rtl="0" algn="l">
              <a:spcBef>
                <a:spcPts val="0"/>
              </a:spcBef>
              <a:spcAft>
                <a:spcPts val="0"/>
              </a:spcAft>
              <a:buSzPts val="1600"/>
              <a:buChar char="-"/>
            </a:pPr>
            <a:r>
              <a:rPr lang="en" sz="1600"/>
              <a:t>24V Motor H-Bridges</a:t>
            </a:r>
            <a:endParaRPr sz="1600"/>
          </a:p>
          <a:p>
            <a:pPr indent="-330200" lvl="0" marL="457200" rtl="0" algn="l">
              <a:spcBef>
                <a:spcPts val="0"/>
              </a:spcBef>
              <a:spcAft>
                <a:spcPts val="0"/>
              </a:spcAft>
              <a:buSzPts val="1600"/>
              <a:buChar char="-"/>
            </a:pPr>
            <a:r>
              <a:rPr lang="en" sz="1600"/>
              <a:t>Major concern of 5-10A traces and Voltage </a:t>
            </a:r>
            <a:r>
              <a:rPr lang="en" sz="1600"/>
              <a:t>Segregation</a:t>
            </a:r>
            <a:endParaRPr sz="1600"/>
          </a:p>
          <a:p>
            <a:pPr indent="0" lvl="0" marL="457200" rtl="0" algn="l">
              <a:spcBef>
                <a:spcPts val="1200"/>
              </a:spcBef>
              <a:spcAft>
                <a:spcPts val="1200"/>
              </a:spcAft>
              <a:buNone/>
            </a:pPr>
            <a:r>
              <a:t/>
            </a:r>
            <a:endParaRPr sz="1600"/>
          </a:p>
        </p:txBody>
      </p:sp>
      <p:pic>
        <p:nvPicPr>
          <p:cNvPr id="136" name="Google Shape;136;p23"/>
          <p:cNvPicPr preferRelativeResize="0"/>
          <p:nvPr/>
        </p:nvPicPr>
        <p:blipFill>
          <a:blip r:embed="rId3">
            <a:alphaModFix/>
          </a:blip>
          <a:stretch>
            <a:fillRect/>
          </a:stretch>
        </p:blipFill>
        <p:spPr>
          <a:xfrm>
            <a:off x="4572000" y="747325"/>
            <a:ext cx="4330574" cy="3648849"/>
          </a:xfrm>
          <a:prstGeom prst="rect">
            <a:avLst/>
          </a:prstGeom>
          <a:noFill/>
          <a:ln>
            <a:noFill/>
          </a:ln>
        </p:spPr>
      </p:pic>
      <p:sp>
        <p:nvSpPr>
          <p:cNvPr id="137" name="Google Shape;137;p23"/>
          <p:cNvSpPr txBox="1"/>
          <p:nvPr/>
        </p:nvSpPr>
        <p:spPr>
          <a:xfrm>
            <a:off x="1245883" y="4568875"/>
            <a:ext cx="18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First Major Iteration</a:t>
            </a:r>
            <a:endParaRPr>
              <a:solidFill>
                <a:srgbClr val="FFFFFF"/>
              </a:solidFill>
              <a:latin typeface="Average"/>
              <a:ea typeface="Average"/>
              <a:cs typeface="Average"/>
              <a:sym typeface="Average"/>
            </a:endParaRPr>
          </a:p>
        </p:txBody>
      </p:sp>
      <p:sp>
        <p:nvSpPr>
          <p:cNvPr id="138" name="Google Shape;138;p23"/>
          <p:cNvSpPr txBox="1"/>
          <p:nvPr/>
        </p:nvSpPr>
        <p:spPr>
          <a:xfrm>
            <a:off x="6262500" y="347125"/>
            <a:ext cx="14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Final</a:t>
            </a:r>
            <a:r>
              <a:rPr lang="en">
                <a:solidFill>
                  <a:schemeClr val="dk1"/>
                </a:solidFill>
                <a:latin typeface="Average"/>
                <a:ea typeface="Average"/>
                <a:cs typeface="Average"/>
                <a:sym typeface="Average"/>
              </a:rPr>
              <a:t> Design</a:t>
            </a:r>
            <a:endParaRPr>
              <a:solidFill>
                <a:schemeClr val="dk1"/>
              </a:solidFill>
              <a:latin typeface="Average"/>
              <a:ea typeface="Average"/>
              <a:cs typeface="Average"/>
              <a:sym typeface="Average"/>
            </a:endParaRPr>
          </a:p>
        </p:txBody>
      </p:sp>
      <p:pic>
        <p:nvPicPr>
          <p:cNvPr id="139" name="Google Shape;139;p23"/>
          <p:cNvPicPr preferRelativeResize="0"/>
          <p:nvPr/>
        </p:nvPicPr>
        <p:blipFill>
          <a:blip r:embed="rId4">
            <a:alphaModFix/>
          </a:blip>
          <a:stretch>
            <a:fillRect/>
          </a:stretch>
        </p:blipFill>
        <p:spPr>
          <a:xfrm>
            <a:off x="604275" y="2466900"/>
            <a:ext cx="3035225" cy="2101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645900" y="173975"/>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 Closer Look</a:t>
            </a:r>
            <a:endParaRPr/>
          </a:p>
        </p:txBody>
      </p:sp>
      <p:pic>
        <p:nvPicPr>
          <p:cNvPr id="145" name="Google Shape;145;p24"/>
          <p:cNvPicPr preferRelativeResize="0"/>
          <p:nvPr/>
        </p:nvPicPr>
        <p:blipFill>
          <a:blip r:embed="rId3">
            <a:alphaModFix/>
          </a:blip>
          <a:stretch>
            <a:fillRect/>
          </a:stretch>
        </p:blipFill>
        <p:spPr>
          <a:xfrm>
            <a:off x="2033900" y="1034975"/>
            <a:ext cx="5076195" cy="3803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645900" y="173975"/>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 Closer Look (continued)</a:t>
            </a:r>
            <a:endParaRPr/>
          </a:p>
        </p:txBody>
      </p:sp>
      <p:pic>
        <p:nvPicPr>
          <p:cNvPr id="151" name="Google Shape;151;p25"/>
          <p:cNvPicPr preferRelativeResize="0"/>
          <p:nvPr/>
        </p:nvPicPr>
        <p:blipFill>
          <a:blip r:embed="rId3">
            <a:alphaModFix/>
          </a:blip>
          <a:stretch>
            <a:fillRect/>
          </a:stretch>
        </p:blipFill>
        <p:spPr>
          <a:xfrm>
            <a:off x="1991938" y="1034975"/>
            <a:ext cx="5160137" cy="3803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645900" y="173975"/>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 Closer Look (continued)</a:t>
            </a:r>
            <a:endParaRPr/>
          </a:p>
        </p:txBody>
      </p:sp>
      <p:pic>
        <p:nvPicPr>
          <p:cNvPr id="157" name="Google Shape;157;p26"/>
          <p:cNvPicPr preferRelativeResize="0"/>
          <p:nvPr/>
        </p:nvPicPr>
        <p:blipFill>
          <a:blip r:embed="rId3">
            <a:alphaModFix/>
          </a:blip>
          <a:stretch>
            <a:fillRect/>
          </a:stretch>
        </p:blipFill>
        <p:spPr>
          <a:xfrm>
            <a:off x="2015113" y="1034975"/>
            <a:ext cx="5113769" cy="3803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645900" y="173975"/>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Plan B - Limit Sensor Board</a:t>
            </a:r>
            <a:endParaRPr/>
          </a:p>
        </p:txBody>
      </p:sp>
      <p:grpSp>
        <p:nvGrpSpPr>
          <p:cNvPr id="163" name="Google Shape;163;p27"/>
          <p:cNvGrpSpPr/>
          <p:nvPr/>
        </p:nvGrpSpPr>
        <p:grpSpPr>
          <a:xfrm>
            <a:off x="118850" y="1374675"/>
            <a:ext cx="3947375" cy="2693225"/>
            <a:chOff x="118850" y="1374675"/>
            <a:chExt cx="3947375" cy="2693225"/>
          </a:xfrm>
        </p:grpSpPr>
        <p:pic>
          <p:nvPicPr>
            <p:cNvPr id="164" name="Google Shape;164;p27"/>
            <p:cNvPicPr preferRelativeResize="0"/>
            <p:nvPr/>
          </p:nvPicPr>
          <p:blipFill rotWithShape="1">
            <a:blip r:embed="rId3">
              <a:alphaModFix/>
            </a:blip>
            <a:srcRect b="19568" l="28253" r="27676" t="28193"/>
            <a:stretch/>
          </p:blipFill>
          <p:spPr>
            <a:xfrm rot="-5400000">
              <a:off x="1556225" y="1749675"/>
              <a:ext cx="1257300" cy="1987052"/>
            </a:xfrm>
            <a:prstGeom prst="rect">
              <a:avLst/>
            </a:prstGeom>
            <a:noFill/>
            <a:ln>
              <a:noFill/>
            </a:ln>
          </p:spPr>
        </p:pic>
        <p:sp>
          <p:nvSpPr>
            <p:cNvPr id="165" name="Google Shape;165;p27"/>
            <p:cNvSpPr txBox="1"/>
            <p:nvPr/>
          </p:nvSpPr>
          <p:spPr>
            <a:xfrm>
              <a:off x="2321175" y="3371850"/>
              <a:ext cx="63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24V</a:t>
              </a:r>
              <a:endParaRPr>
                <a:solidFill>
                  <a:schemeClr val="dk1"/>
                </a:solidFill>
                <a:latin typeface="Average"/>
                <a:ea typeface="Average"/>
                <a:cs typeface="Average"/>
                <a:sym typeface="Average"/>
              </a:endParaRPr>
            </a:p>
          </p:txBody>
        </p:sp>
        <p:sp>
          <p:nvSpPr>
            <p:cNvPr id="166" name="Google Shape;166;p27"/>
            <p:cNvSpPr txBox="1"/>
            <p:nvPr/>
          </p:nvSpPr>
          <p:spPr>
            <a:xfrm>
              <a:off x="3244375" y="2171550"/>
              <a:ext cx="7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Proxy 2</a:t>
              </a:r>
              <a:endParaRPr>
                <a:solidFill>
                  <a:schemeClr val="dk1"/>
                </a:solidFill>
                <a:latin typeface="Average"/>
                <a:ea typeface="Average"/>
                <a:cs typeface="Average"/>
                <a:sym typeface="Average"/>
              </a:endParaRPr>
            </a:p>
          </p:txBody>
        </p:sp>
        <p:sp>
          <p:nvSpPr>
            <p:cNvPr id="167" name="Google Shape;167;p27"/>
            <p:cNvSpPr txBox="1"/>
            <p:nvPr/>
          </p:nvSpPr>
          <p:spPr>
            <a:xfrm>
              <a:off x="3244375" y="2693225"/>
              <a:ext cx="76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Proxy 1</a:t>
              </a:r>
              <a:endParaRPr>
                <a:solidFill>
                  <a:schemeClr val="dk1"/>
                </a:solidFill>
                <a:latin typeface="Average"/>
                <a:ea typeface="Average"/>
                <a:cs typeface="Average"/>
                <a:sym typeface="Average"/>
              </a:endParaRPr>
            </a:p>
          </p:txBody>
        </p:sp>
        <p:sp>
          <p:nvSpPr>
            <p:cNvPr id="168" name="Google Shape;168;p27"/>
            <p:cNvSpPr txBox="1"/>
            <p:nvPr/>
          </p:nvSpPr>
          <p:spPr>
            <a:xfrm>
              <a:off x="1248675" y="3452300"/>
              <a:ext cx="107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Buzzer w/ Test Button</a:t>
              </a:r>
              <a:endParaRPr>
                <a:solidFill>
                  <a:schemeClr val="dk1"/>
                </a:solidFill>
                <a:latin typeface="Average"/>
                <a:ea typeface="Average"/>
                <a:cs typeface="Average"/>
                <a:sym typeface="Average"/>
              </a:endParaRPr>
            </a:p>
          </p:txBody>
        </p:sp>
        <p:sp>
          <p:nvSpPr>
            <p:cNvPr id="169" name="Google Shape;169;p27"/>
            <p:cNvSpPr/>
            <p:nvPr/>
          </p:nvSpPr>
          <p:spPr>
            <a:xfrm>
              <a:off x="1292475" y="2901450"/>
              <a:ext cx="1028700" cy="11253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a:off x="2363000" y="2901450"/>
              <a:ext cx="410100" cy="11253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2814925" y="2693225"/>
              <a:ext cx="1241700" cy="5199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2824525" y="2111700"/>
              <a:ext cx="1241700" cy="5199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txBox="1"/>
            <p:nvPr/>
          </p:nvSpPr>
          <p:spPr>
            <a:xfrm>
              <a:off x="118850" y="2263950"/>
              <a:ext cx="117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MCU Connections</a:t>
              </a:r>
              <a:endParaRPr>
                <a:solidFill>
                  <a:schemeClr val="dk1"/>
                </a:solidFill>
                <a:latin typeface="Average"/>
                <a:ea typeface="Average"/>
                <a:cs typeface="Average"/>
                <a:sym typeface="Average"/>
              </a:endParaRPr>
            </a:p>
          </p:txBody>
        </p:sp>
        <p:sp>
          <p:nvSpPr>
            <p:cNvPr id="174" name="Google Shape;174;p27"/>
            <p:cNvSpPr/>
            <p:nvPr/>
          </p:nvSpPr>
          <p:spPr>
            <a:xfrm>
              <a:off x="118850" y="2263950"/>
              <a:ext cx="1483200" cy="6375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1698950" y="1374675"/>
              <a:ext cx="117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Opto-</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couplers</a:t>
              </a:r>
              <a:endParaRPr>
                <a:solidFill>
                  <a:schemeClr val="dk1"/>
                </a:solidFill>
                <a:latin typeface="Average"/>
                <a:ea typeface="Average"/>
                <a:cs typeface="Average"/>
                <a:sym typeface="Average"/>
              </a:endParaRPr>
            </a:p>
          </p:txBody>
        </p:sp>
        <p:sp>
          <p:nvSpPr>
            <p:cNvPr id="176" name="Google Shape;176;p27"/>
            <p:cNvSpPr/>
            <p:nvPr/>
          </p:nvSpPr>
          <p:spPr>
            <a:xfrm>
              <a:off x="1698950" y="1374675"/>
              <a:ext cx="811800" cy="14580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7" name="Google Shape;177;p27"/>
          <p:cNvPicPr preferRelativeResize="0"/>
          <p:nvPr/>
        </p:nvPicPr>
        <p:blipFill>
          <a:blip r:embed="rId4">
            <a:alphaModFix/>
          </a:blip>
          <a:stretch>
            <a:fillRect/>
          </a:stretch>
        </p:blipFill>
        <p:spPr>
          <a:xfrm rot="-5400000">
            <a:off x="5169850" y="1018725"/>
            <a:ext cx="2852794" cy="3803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645900" y="173975"/>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Plan B - H-Bridge Board</a:t>
            </a:r>
            <a:endParaRPr/>
          </a:p>
        </p:txBody>
      </p:sp>
      <p:pic>
        <p:nvPicPr>
          <p:cNvPr id="183" name="Google Shape;183;p28"/>
          <p:cNvPicPr preferRelativeResize="0"/>
          <p:nvPr/>
        </p:nvPicPr>
        <p:blipFill rotWithShape="1">
          <a:blip r:embed="rId3">
            <a:alphaModFix/>
          </a:blip>
          <a:srcRect b="16991" l="11813" r="17907" t="18475"/>
          <a:stretch/>
        </p:blipFill>
        <p:spPr>
          <a:xfrm rot="-5400000">
            <a:off x="3597638" y="1602062"/>
            <a:ext cx="2004925" cy="2454651"/>
          </a:xfrm>
          <a:prstGeom prst="rect">
            <a:avLst/>
          </a:prstGeom>
          <a:noFill/>
          <a:ln>
            <a:noFill/>
          </a:ln>
        </p:spPr>
      </p:pic>
      <p:sp>
        <p:nvSpPr>
          <p:cNvPr id="184" name="Google Shape;184;p28"/>
          <p:cNvSpPr/>
          <p:nvPr/>
        </p:nvSpPr>
        <p:spPr>
          <a:xfrm>
            <a:off x="3859975" y="1479000"/>
            <a:ext cx="1425300" cy="10134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txBox="1"/>
          <p:nvPr/>
        </p:nvSpPr>
        <p:spPr>
          <a:xfrm>
            <a:off x="3917738" y="1479000"/>
            <a:ext cx="160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Optocouplers</a:t>
            </a:r>
            <a:endParaRPr>
              <a:solidFill>
                <a:schemeClr val="dk1"/>
              </a:solidFill>
              <a:latin typeface="Average"/>
              <a:ea typeface="Average"/>
              <a:cs typeface="Average"/>
              <a:sym typeface="Average"/>
            </a:endParaRPr>
          </a:p>
        </p:txBody>
      </p:sp>
      <p:sp>
        <p:nvSpPr>
          <p:cNvPr id="186" name="Google Shape;186;p28"/>
          <p:cNvSpPr txBox="1"/>
          <p:nvPr/>
        </p:nvSpPr>
        <p:spPr>
          <a:xfrm>
            <a:off x="2841892" y="1785600"/>
            <a:ext cx="57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5V</a:t>
            </a:r>
            <a:endParaRPr>
              <a:solidFill>
                <a:schemeClr val="dk1"/>
              </a:solidFill>
              <a:latin typeface="Average"/>
              <a:ea typeface="Average"/>
              <a:cs typeface="Average"/>
              <a:sym typeface="Average"/>
            </a:endParaRPr>
          </a:p>
        </p:txBody>
      </p:sp>
      <p:sp>
        <p:nvSpPr>
          <p:cNvPr id="187" name="Google Shape;187;p28"/>
          <p:cNvSpPr/>
          <p:nvPr/>
        </p:nvSpPr>
        <p:spPr>
          <a:xfrm>
            <a:off x="2782550" y="1785600"/>
            <a:ext cx="1060800" cy="4470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4368400" y="3043525"/>
            <a:ext cx="390900" cy="11913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txBox="1"/>
          <p:nvPr/>
        </p:nvSpPr>
        <p:spPr>
          <a:xfrm>
            <a:off x="4325716" y="3834625"/>
            <a:ext cx="4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24V</a:t>
            </a:r>
            <a:endParaRPr>
              <a:solidFill>
                <a:schemeClr val="dk1"/>
              </a:solidFill>
              <a:latin typeface="Average"/>
              <a:ea typeface="Average"/>
              <a:cs typeface="Average"/>
              <a:sym typeface="Average"/>
            </a:endParaRPr>
          </a:p>
        </p:txBody>
      </p:sp>
      <p:sp>
        <p:nvSpPr>
          <p:cNvPr id="190" name="Google Shape;190;p28"/>
          <p:cNvSpPr txBox="1"/>
          <p:nvPr/>
        </p:nvSpPr>
        <p:spPr>
          <a:xfrm>
            <a:off x="5939668" y="2787775"/>
            <a:ext cx="150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Motor Connections</a:t>
            </a:r>
            <a:endParaRPr>
              <a:solidFill>
                <a:schemeClr val="dk1"/>
              </a:solidFill>
              <a:latin typeface="Average"/>
              <a:ea typeface="Average"/>
              <a:cs typeface="Average"/>
              <a:sym typeface="Average"/>
            </a:endParaRPr>
          </a:p>
        </p:txBody>
      </p:sp>
      <p:sp>
        <p:nvSpPr>
          <p:cNvPr id="191" name="Google Shape;191;p28"/>
          <p:cNvSpPr/>
          <p:nvPr/>
        </p:nvSpPr>
        <p:spPr>
          <a:xfrm>
            <a:off x="5380225" y="2588875"/>
            <a:ext cx="1787100" cy="9618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3570625" y="3448950"/>
            <a:ext cx="755100" cy="10134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txBox="1"/>
          <p:nvPr/>
        </p:nvSpPr>
        <p:spPr>
          <a:xfrm>
            <a:off x="3570618" y="3846750"/>
            <a:ext cx="75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Enable</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XSTRs</a:t>
            </a:r>
            <a:endParaRPr>
              <a:solidFill>
                <a:schemeClr val="dk1"/>
              </a:solidFill>
              <a:latin typeface="Average"/>
              <a:ea typeface="Average"/>
              <a:cs typeface="Average"/>
              <a:sym typeface="Average"/>
            </a:endParaRPr>
          </a:p>
        </p:txBody>
      </p:sp>
      <p:sp>
        <p:nvSpPr>
          <p:cNvPr id="194" name="Google Shape;194;p28"/>
          <p:cNvSpPr txBox="1"/>
          <p:nvPr/>
        </p:nvSpPr>
        <p:spPr>
          <a:xfrm>
            <a:off x="5998368" y="2057575"/>
            <a:ext cx="150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MCU</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Connections</a:t>
            </a:r>
            <a:endParaRPr>
              <a:solidFill>
                <a:schemeClr val="dk1"/>
              </a:solidFill>
              <a:latin typeface="Average"/>
              <a:ea typeface="Average"/>
              <a:cs typeface="Average"/>
              <a:sym typeface="Average"/>
            </a:endParaRPr>
          </a:p>
        </p:txBody>
      </p:sp>
      <p:sp>
        <p:nvSpPr>
          <p:cNvPr id="195" name="Google Shape;195;p28"/>
          <p:cNvSpPr/>
          <p:nvPr/>
        </p:nvSpPr>
        <p:spPr>
          <a:xfrm>
            <a:off x="5438925" y="2141875"/>
            <a:ext cx="1728300" cy="4470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txBox="1"/>
          <p:nvPr/>
        </p:nvSpPr>
        <p:spPr>
          <a:xfrm rot="-5400000">
            <a:off x="4631313" y="2773200"/>
            <a:ext cx="8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Average"/>
                <a:ea typeface="Average"/>
                <a:cs typeface="Average"/>
                <a:sym typeface="Average"/>
              </a:rPr>
              <a:t>Relays</a:t>
            </a:r>
            <a:endParaRPr>
              <a:solidFill>
                <a:srgbClr val="FF0000"/>
              </a:solidFill>
              <a:latin typeface="Average"/>
              <a:ea typeface="Average"/>
              <a:cs typeface="Average"/>
              <a:sym typeface="Average"/>
            </a:endParaRPr>
          </a:p>
        </p:txBody>
      </p:sp>
      <p:sp>
        <p:nvSpPr>
          <p:cNvPr id="197" name="Google Shape;197;p28"/>
          <p:cNvSpPr/>
          <p:nvPr/>
        </p:nvSpPr>
        <p:spPr>
          <a:xfrm>
            <a:off x="4822863" y="2492400"/>
            <a:ext cx="493800" cy="961800"/>
          </a:xfrm>
          <a:prstGeom prst="rect">
            <a:avLst/>
          </a:prstGeom>
          <a:solidFill>
            <a:srgbClr val="FFFFFF">
              <a:alpha val="12850"/>
            </a:srgbClr>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265500" y="1570043"/>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PWM For Motor Control</a:t>
            </a:r>
            <a:endParaRPr/>
          </a:p>
        </p:txBody>
      </p:sp>
      <p:sp>
        <p:nvSpPr>
          <p:cNvPr id="203" name="Google Shape;203;p29"/>
          <p:cNvSpPr txBox="1"/>
          <p:nvPr/>
        </p:nvSpPr>
        <p:spPr>
          <a:xfrm>
            <a:off x="4843700" y="515275"/>
            <a:ext cx="3775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Enable Transistor Switching Frequency = 2MHz</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PWM Frequency = 40 kHz</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 </a:t>
            </a:r>
            <a:endParaRPr>
              <a:latin typeface="Average"/>
              <a:ea typeface="Average"/>
              <a:cs typeface="Average"/>
              <a:sym typeface="Average"/>
            </a:endParaRPr>
          </a:p>
        </p:txBody>
      </p:sp>
      <p:pic>
        <p:nvPicPr>
          <p:cNvPr id="204" name="Google Shape;204;p29"/>
          <p:cNvPicPr preferRelativeResize="0"/>
          <p:nvPr/>
        </p:nvPicPr>
        <p:blipFill>
          <a:blip r:embed="rId3">
            <a:alphaModFix/>
          </a:blip>
          <a:stretch>
            <a:fillRect/>
          </a:stretch>
        </p:blipFill>
        <p:spPr>
          <a:xfrm>
            <a:off x="4843700" y="1484913"/>
            <a:ext cx="4109050" cy="35530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265500" y="1570043"/>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Quadrature </a:t>
            </a:r>
            <a:r>
              <a:rPr lang="en"/>
              <a:t>Control</a:t>
            </a:r>
            <a:endParaRPr/>
          </a:p>
          <a:p>
            <a:pPr indent="0" lvl="0" marL="0" rtl="0" algn="ctr">
              <a:spcBef>
                <a:spcPts val="0"/>
              </a:spcBef>
              <a:spcAft>
                <a:spcPts val="0"/>
              </a:spcAft>
              <a:buNone/>
            </a:pPr>
            <a:r>
              <a:t/>
            </a:r>
            <a:endParaRPr/>
          </a:p>
        </p:txBody>
      </p:sp>
      <p:sp>
        <p:nvSpPr>
          <p:cNvPr id="210" name="Google Shape;210;p30"/>
          <p:cNvSpPr txBox="1"/>
          <p:nvPr/>
        </p:nvSpPr>
        <p:spPr>
          <a:xfrm>
            <a:off x="4843700" y="1847925"/>
            <a:ext cx="377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Too slow for speed PID controller.</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 </a:t>
            </a:r>
            <a:endParaRPr>
              <a:latin typeface="Average"/>
              <a:ea typeface="Average"/>
              <a:cs typeface="Average"/>
              <a:sym typeface="Average"/>
            </a:endParaRPr>
          </a:p>
        </p:txBody>
      </p:sp>
      <p:pic>
        <p:nvPicPr>
          <p:cNvPr id="211" name="Google Shape;211;p30"/>
          <p:cNvPicPr preferRelativeResize="0"/>
          <p:nvPr/>
        </p:nvPicPr>
        <p:blipFill>
          <a:blip r:embed="rId3">
            <a:alphaModFix/>
          </a:blip>
          <a:stretch>
            <a:fillRect/>
          </a:stretch>
        </p:blipFill>
        <p:spPr>
          <a:xfrm>
            <a:off x="2632650" y="2814772"/>
            <a:ext cx="6432501" cy="2184225"/>
          </a:xfrm>
          <a:prstGeom prst="rect">
            <a:avLst/>
          </a:prstGeom>
          <a:noFill/>
          <a:ln>
            <a:noFill/>
          </a:ln>
        </p:spPr>
      </p:pic>
      <p:pic>
        <p:nvPicPr>
          <p:cNvPr id="212" name="Google Shape;212;p30"/>
          <p:cNvPicPr preferRelativeResize="0"/>
          <p:nvPr/>
        </p:nvPicPr>
        <p:blipFill>
          <a:blip r:embed="rId4">
            <a:alphaModFix/>
          </a:blip>
          <a:stretch>
            <a:fillRect/>
          </a:stretch>
        </p:blipFill>
        <p:spPr>
          <a:xfrm>
            <a:off x="5480349" y="448974"/>
            <a:ext cx="2502500" cy="104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1"/>
          <p:cNvPicPr preferRelativeResize="0"/>
          <p:nvPr/>
        </p:nvPicPr>
        <p:blipFill>
          <a:blip r:embed="rId3">
            <a:alphaModFix/>
          </a:blip>
          <a:stretch>
            <a:fillRect/>
          </a:stretch>
        </p:blipFill>
        <p:spPr>
          <a:xfrm>
            <a:off x="1420139" y="1952373"/>
            <a:ext cx="7385985" cy="541061"/>
          </a:xfrm>
          <a:prstGeom prst="rect">
            <a:avLst/>
          </a:prstGeom>
          <a:noFill/>
          <a:ln>
            <a:noFill/>
          </a:ln>
        </p:spPr>
      </p:pic>
      <p:pic>
        <p:nvPicPr>
          <p:cNvPr id="218" name="Google Shape;218;p31"/>
          <p:cNvPicPr preferRelativeResize="0"/>
          <p:nvPr/>
        </p:nvPicPr>
        <p:blipFill>
          <a:blip r:embed="rId4">
            <a:alphaModFix/>
          </a:blip>
          <a:stretch>
            <a:fillRect/>
          </a:stretch>
        </p:blipFill>
        <p:spPr>
          <a:xfrm>
            <a:off x="1377225" y="2679944"/>
            <a:ext cx="7428892" cy="683086"/>
          </a:xfrm>
          <a:prstGeom prst="rect">
            <a:avLst/>
          </a:prstGeom>
          <a:noFill/>
          <a:ln>
            <a:noFill/>
          </a:ln>
        </p:spPr>
      </p:pic>
      <p:pic>
        <p:nvPicPr>
          <p:cNvPr id="219" name="Google Shape;219;p31"/>
          <p:cNvPicPr preferRelativeResize="0"/>
          <p:nvPr/>
        </p:nvPicPr>
        <p:blipFill>
          <a:blip r:embed="rId5">
            <a:alphaModFix/>
          </a:blip>
          <a:stretch>
            <a:fillRect/>
          </a:stretch>
        </p:blipFill>
        <p:spPr>
          <a:xfrm>
            <a:off x="1377225" y="3548166"/>
            <a:ext cx="7428901" cy="667832"/>
          </a:xfrm>
          <a:prstGeom prst="rect">
            <a:avLst/>
          </a:prstGeom>
          <a:noFill/>
          <a:ln>
            <a:noFill/>
          </a:ln>
        </p:spPr>
      </p:pic>
      <p:sp>
        <p:nvSpPr>
          <p:cNvPr id="220" name="Google Shape;220;p31"/>
          <p:cNvSpPr txBox="1"/>
          <p:nvPr/>
        </p:nvSpPr>
        <p:spPr>
          <a:xfrm>
            <a:off x="168650" y="1915100"/>
            <a:ext cx="114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Preliminary Testing</a:t>
            </a:r>
            <a:endParaRPr>
              <a:latin typeface="Average"/>
              <a:ea typeface="Average"/>
              <a:cs typeface="Average"/>
              <a:sym typeface="Average"/>
            </a:endParaRPr>
          </a:p>
        </p:txBody>
      </p:sp>
      <p:sp>
        <p:nvSpPr>
          <p:cNvPr id="221" name="Google Shape;221;p31"/>
          <p:cNvSpPr txBox="1"/>
          <p:nvPr/>
        </p:nvSpPr>
        <p:spPr>
          <a:xfrm>
            <a:off x="168650" y="2713688"/>
            <a:ext cx="114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Board Integration</a:t>
            </a:r>
            <a:endParaRPr>
              <a:latin typeface="Average"/>
              <a:ea typeface="Average"/>
              <a:cs typeface="Average"/>
              <a:sym typeface="Average"/>
            </a:endParaRPr>
          </a:p>
        </p:txBody>
      </p:sp>
      <p:sp>
        <p:nvSpPr>
          <p:cNvPr id="222" name="Google Shape;222;p31"/>
          <p:cNvSpPr txBox="1"/>
          <p:nvPr/>
        </p:nvSpPr>
        <p:spPr>
          <a:xfrm>
            <a:off x="168650" y="3574288"/>
            <a:ext cx="114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Isolated Testing</a:t>
            </a:r>
            <a:endParaRPr>
              <a:latin typeface="Average"/>
              <a:ea typeface="Average"/>
              <a:cs typeface="Average"/>
              <a:sym typeface="Average"/>
            </a:endParaRPr>
          </a:p>
        </p:txBody>
      </p:sp>
      <p:sp>
        <p:nvSpPr>
          <p:cNvPr id="223" name="Google Shape;223;p31"/>
          <p:cNvSpPr txBox="1"/>
          <p:nvPr>
            <p:ph type="title"/>
          </p:nvPr>
        </p:nvSpPr>
        <p:spPr>
          <a:xfrm>
            <a:off x="471500" y="226525"/>
            <a:ext cx="7351500" cy="1239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t>Encoder Behavior Deteriorated</a:t>
            </a:r>
            <a:endParaRPr sz="3200"/>
          </a:p>
        </p:txBody>
      </p:sp>
      <p:sp>
        <p:nvSpPr>
          <p:cNvPr id="224" name="Google Shape;224;p31"/>
          <p:cNvSpPr txBox="1"/>
          <p:nvPr/>
        </p:nvSpPr>
        <p:spPr>
          <a:xfrm>
            <a:off x="1124250" y="4434900"/>
            <a:ext cx="62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Resulted in migrating position counter (sometimes in no-motion state)</a:t>
            </a:r>
            <a:endParaRPr>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Description</a:t>
            </a:r>
            <a:endParaRPr/>
          </a:p>
        </p:txBody>
      </p:sp>
      <p:sp>
        <p:nvSpPr>
          <p:cNvPr id="66" name="Google Shape;66;p1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and fit a new elevator controller on this standing desk.</a:t>
            </a:r>
            <a:endParaRPr/>
          </a:p>
          <a:p>
            <a:pPr indent="0" lvl="0" marL="0" rtl="0" algn="l">
              <a:spcBef>
                <a:spcPts val="1200"/>
              </a:spcBef>
              <a:spcAft>
                <a:spcPts val="0"/>
              </a:spcAft>
              <a:buNone/>
            </a:pPr>
            <a:r>
              <a:rPr lang="en"/>
              <a:t>All hardware in working condition:</a:t>
            </a:r>
            <a:endParaRPr/>
          </a:p>
          <a:p>
            <a:pPr indent="-317500" lvl="0" marL="457200" rtl="0" algn="l">
              <a:spcBef>
                <a:spcPts val="1200"/>
              </a:spcBef>
              <a:spcAft>
                <a:spcPts val="0"/>
              </a:spcAft>
              <a:buSzPts val="1400"/>
              <a:buChar char="●"/>
            </a:pPr>
            <a:r>
              <a:rPr lang="en"/>
              <a:t>Motors</a:t>
            </a:r>
            <a:endParaRPr/>
          </a:p>
          <a:p>
            <a:pPr indent="-317500" lvl="0" marL="457200" rtl="0" algn="l">
              <a:spcBef>
                <a:spcPts val="0"/>
              </a:spcBef>
              <a:spcAft>
                <a:spcPts val="0"/>
              </a:spcAft>
              <a:buSzPts val="1400"/>
              <a:buChar char="●"/>
            </a:pPr>
            <a:r>
              <a:rPr lang="en"/>
              <a:t>Elevator screws</a:t>
            </a:r>
            <a:endParaRPr/>
          </a:p>
          <a:p>
            <a:pPr indent="-317500" lvl="0" marL="457200" rtl="0" algn="l">
              <a:spcBef>
                <a:spcPts val="0"/>
              </a:spcBef>
              <a:spcAft>
                <a:spcPts val="0"/>
              </a:spcAft>
              <a:buSzPts val="1400"/>
              <a:buChar char="●"/>
            </a:pPr>
            <a:r>
              <a:rPr lang="en"/>
              <a:t>Structure/brackets</a:t>
            </a:r>
            <a:endParaRPr/>
          </a:p>
          <a:p>
            <a:pPr indent="0" lvl="0" marL="0" rtl="0" algn="l">
              <a:spcBef>
                <a:spcPts val="1200"/>
              </a:spcBef>
              <a:spcAft>
                <a:spcPts val="1200"/>
              </a:spcAft>
              <a:buNone/>
            </a:pPr>
            <a:r>
              <a:rPr lang="en"/>
              <a:t>Existing Controller &amp; Interface have failed.</a:t>
            </a:r>
            <a:endParaRPr/>
          </a:p>
        </p:txBody>
      </p:sp>
      <p:sp>
        <p:nvSpPr>
          <p:cNvPr id="67" name="Google Shape;67;p1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 name="Google Shape;68;p14"/>
          <p:cNvPicPr preferRelativeResize="0"/>
          <p:nvPr/>
        </p:nvPicPr>
        <p:blipFill rotWithShape="1">
          <a:blip r:embed="rId3">
            <a:alphaModFix/>
          </a:blip>
          <a:srcRect b="14100" l="19482" r="26413" t="21453"/>
          <a:stretch/>
        </p:blipFill>
        <p:spPr>
          <a:xfrm>
            <a:off x="4748475" y="944651"/>
            <a:ext cx="3999898" cy="357337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265500" y="1570043"/>
            <a:ext cx="4045200" cy="171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Non-Blocking UART for HMI Commands</a:t>
            </a:r>
            <a:endParaRPr/>
          </a:p>
        </p:txBody>
      </p:sp>
      <p:pic>
        <p:nvPicPr>
          <p:cNvPr id="230" name="Google Shape;230;p32"/>
          <p:cNvPicPr preferRelativeResize="0"/>
          <p:nvPr/>
        </p:nvPicPr>
        <p:blipFill>
          <a:blip r:embed="rId3">
            <a:alphaModFix/>
          </a:blip>
          <a:stretch>
            <a:fillRect/>
          </a:stretch>
        </p:blipFill>
        <p:spPr>
          <a:xfrm>
            <a:off x="5358100" y="1368138"/>
            <a:ext cx="2655475" cy="3419075"/>
          </a:xfrm>
          <a:prstGeom prst="rect">
            <a:avLst/>
          </a:prstGeom>
          <a:noFill/>
          <a:ln>
            <a:noFill/>
          </a:ln>
        </p:spPr>
      </p:pic>
      <p:sp>
        <p:nvSpPr>
          <p:cNvPr id="231" name="Google Shape;231;p32"/>
          <p:cNvSpPr txBox="1"/>
          <p:nvPr/>
        </p:nvSpPr>
        <p:spPr>
          <a:xfrm>
            <a:off x="4843700" y="393475"/>
            <a:ext cx="3775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115200 Baud Rate</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Ring Buffer</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 </a:t>
            </a:r>
            <a:endParaRPr>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HMI Control Screen</a:t>
            </a:r>
            <a:endParaRPr/>
          </a:p>
        </p:txBody>
      </p:sp>
      <p:sp>
        <p:nvSpPr>
          <p:cNvPr id="237" name="Google Shape;237;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Manual Controls</a:t>
            </a:r>
            <a:endParaRPr/>
          </a:p>
          <a:p>
            <a:pPr indent="-342900" lvl="0" marL="457200" rtl="0" algn="l">
              <a:spcBef>
                <a:spcPts val="1200"/>
              </a:spcBef>
              <a:spcAft>
                <a:spcPts val="0"/>
              </a:spcAft>
              <a:buSzPts val="1800"/>
              <a:buChar char="●"/>
            </a:pPr>
            <a:r>
              <a:rPr lang="en"/>
              <a:t>Raise Desk</a:t>
            </a:r>
            <a:endParaRPr/>
          </a:p>
          <a:p>
            <a:pPr indent="-342900" lvl="0" marL="457200" rtl="0" algn="l">
              <a:spcBef>
                <a:spcPts val="0"/>
              </a:spcBef>
              <a:spcAft>
                <a:spcPts val="0"/>
              </a:spcAft>
              <a:buSzPts val="1800"/>
              <a:buChar char="●"/>
            </a:pPr>
            <a:r>
              <a:rPr lang="en"/>
              <a:t>Lower Desk</a:t>
            </a:r>
            <a:endParaRPr/>
          </a:p>
          <a:p>
            <a:pPr indent="-342900" lvl="0" marL="457200" rtl="0" algn="l">
              <a:spcBef>
                <a:spcPts val="0"/>
              </a:spcBef>
              <a:spcAft>
                <a:spcPts val="0"/>
              </a:spcAft>
              <a:buSzPts val="1800"/>
              <a:buChar char="●"/>
            </a:pPr>
            <a:r>
              <a:rPr lang="en"/>
              <a:t>Home</a:t>
            </a:r>
            <a:endParaRPr/>
          </a:p>
          <a:p>
            <a:pPr indent="0" lvl="0" marL="0" rtl="0" algn="l">
              <a:spcBef>
                <a:spcPts val="1200"/>
              </a:spcBef>
              <a:spcAft>
                <a:spcPts val="0"/>
              </a:spcAft>
              <a:buNone/>
            </a:pPr>
            <a:r>
              <a:rPr lang="en"/>
              <a:t>Targeting Controls</a:t>
            </a:r>
            <a:endParaRPr/>
          </a:p>
          <a:p>
            <a:pPr indent="-342900" lvl="0" marL="457200" rtl="0" algn="l">
              <a:spcBef>
                <a:spcPts val="1200"/>
              </a:spcBef>
              <a:spcAft>
                <a:spcPts val="0"/>
              </a:spcAft>
              <a:buSzPts val="1800"/>
              <a:buChar char="●"/>
            </a:pPr>
            <a:r>
              <a:rPr lang="en"/>
              <a:t>Go to Stand Position</a:t>
            </a:r>
            <a:endParaRPr/>
          </a:p>
          <a:p>
            <a:pPr indent="-342900" lvl="0" marL="457200" rtl="0" algn="l">
              <a:spcBef>
                <a:spcPts val="0"/>
              </a:spcBef>
              <a:spcAft>
                <a:spcPts val="0"/>
              </a:spcAft>
              <a:buSzPts val="1800"/>
              <a:buChar char="●"/>
            </a:pPr>
            <a:r>
              <a:rPr lang="en"/>
              <a:t>Got to Sit Position</a:t>
            </a:r>
            <a:endParaRPr/>
          </a:p>
        </p:txBody>
      </p:sp>
      <p:pic>
        <p:nvPicPr>
          <p:cNvPr id="238" name="Google Shape;238;p33"/>
          <p:cNvPicPr preferRelativeResize="0"/>
          <p:nvPr/>
        </p:nvPicPr>
        <p:blipFill>
          <a:blip r:embed="rId3">
            <a:alphaModFix/>
          </a:blip>
          <a:stretch>
            <a:fillRect/>
          </a:stretch>
        </p:blipFill>
        <p:spPr>
          <a:xfrm>
            <a:off x="2043200" y="318525"/>
            <a:ext cx="6877376" cy="4586375"/>
          </a:xfrm>
          <a:prstGeom prst="rect">
            <a:avLst/>
          </a:prstGeom>
          <a:noFill/>
          <a:ln>
            <a:noFill/>
          </a:ln>
        </p:spPr>
      </p:pic>
      <p:pic>
        <p:nvPicPr>
          <p:cNvPr id="239" name="Google Shape;239;p33"/>
          <p:cNvPicPr preferRelativeResize="0"/>
          <p:nvPr/>
        </p:nvPicPr>
        <p:blipFill>
          <a:blip r:embed="rId4">
            <a:alphaModFix/>
          </a:blip>
          <a:stretch>
            <a:fillRect/>
          </a:stretch>
        </p:blipFill>
        <p:spPr>
          <a:xfrm>
            <a:off x="2043200" y="4792075"/>
            <a:ext cx="1367050" cy="351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FSM</a:t>
            </a:r>
            <a:endParaRPr/>
          </a:p>
        </p:txBody>
      </p:sp>
      <p:pic>
        <p:nvPicPr>
          <p:cNvPr id="245" name="Google Shape;245;p34"/>
          <p:cNvPicPr preferRelativeResize="0"/>
          <p:nvPr/>
        </p:nvPicPr>
        <p:blipFill>
          <a:blip r:embed="rId3">
            <a:alphaModFix/>
          </a:blip>
          <a:stretch>
            <a:fillRect/>
          </a:stretch>
        </p:blipFill>
        <p:spPr>
          <a:xfrm>
            <a:off x="1724400" y="1161425"/>
            <a:ext cx="5936849" cy="3550125"/>
          </a:xfrm>
          <a:prstGeom prst="rect">
            <a:avLst/>
          </a:prstGeom>
          <a:noFill/>
          <a:ln>
            <a:noFill/>
          </a:ln>
        </p:spPr>
      </p:pic>
      <p:sp>
        <p:nvSpPr>
          <p:cNvPr id="246" name="Google Shape;246;p34"/>
          <p:cNvSpPr/>
          <p:nvPr/>
        </p:nvSpPr>
        <p:spPr>
          <a:xfrm>
            <a:off x="3816700" y="3684950"/>
            <a:ext cx="1800300" cy="900000"/>
          </a:xfrm>
          <a:prstGeom prst="rect">
            <a:avLst/>
          </a:prstGeom>
          <a:solidFill>
            <a:srgbClr val="FFFFFF">
              <a:alpha val="46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800"/>
              <a:t>Milestone 1</a:t>
            </a:r>
            <a:endParaRPr b="1" sz="1800"/>
          </a:p>
          <a:p>
            <a:pPr indent="-334327" lvl="0" marL="457200" rtl="0" algn="l">
              <a:spcBef>
                <a:spcPts val="1200"/>
              </a:spcBef>
              <a:spcAft>
                <a:spcPts val="0"/>
              </a:spcAft>
              <a:buSzPct val="100000"/>
              <a:buChar char="-"/>
            </a:pPr>
            <a:r>
              <a:rPr b="1" lang="en" sz="1800"/>
              <a:t>GPIO and interrupt list created</a:t>
            </a:r>
            <a:endParaRPr b="1" sz="1800"/>
          </a:p>
          <a:p>
            <a:pPr indent="-334327" lvl="0" marL="457200" rtl="0" algn="l">
              <a:spcBef>
                <a:spcPts val="0"/>
              </a:spcBef>
              <a:spcAft>
                <a:spcPts val="0"/>
              </a:spcAft>
              <a:buSzPct val="100000"/>
              <a:buChar char="-"/>
            </a:pPr>
            <a:r>
              <a:rPr b="1" lang="en" sz="1800"/>
              <a:t>PCB Designed and Ordered</a:t>
            </a:r>
            <a:endParaRPr b="1" sz="1800"/>
          </a:p>
          <a:p>
            <a:pPr indent="-334327" lvl="0" marL="457200" rtl="0" algn="l">
              <a:spcBef>
                <a:spcPts val="0"/>
              </a:spcBef>
              <a:spcAft>
                <a:spcPts val="0"/>
              </a:spcAft>
              <a:buSzPct val="100000"/>
              <a:buChar char="-"/>
            </a:pPr>
            <a:r>
              <a:rPr b="1" lang="en" sz="1800"/>
              <a:t>Touch screen tested to work properly</a:t>
            </a:r>
            <a:endParaRPr b="1" sz="1800"/>
          </a:p>
          <a:p>
            <a:pPr indent="0" lvl="0" marL="0" rtl="0" algn="l">
              <a:spcBef>
                <a:spcPts val="1200"/>
              </a:spcBef>
              <a:spcAft>
                <a:spcPts val="0"/>
              </a:spcAft>
              <a:buNone/>
            </a:pPr>
            <a:r>
              <a:rPr b="1" lang="en" sz="1800"/>
              <a:t>Milestone 2</a:t>
            </a:r>
            <a:endParaRPr b="1" sz="1800"/>
          </a:p>
          <a:p>
            <a:pPr indent="-334327" lvl="0" marL="457200" rtl="0" algn="l">
              <a:spcBef>
                <a:spcPts val="1200"/>
              </a:spcBef>
              <a:spcAft>
                <a:spcPts val="0"/>
              </a:spcAft>
              <a:buSzPct val="100000"/>
              <a:buChar char="-"/>
            </a:pPr>
            <a:r>
              <a:rPr b="1" lang="en" sz="1800"/>
              <a:t>GPIO configured</a:t>
            </a:r>
            <a:endParaRPr b="1" sz="1800"/>
          </a:p>
          <a:p>
            <a:pPr indent="-334327" lvl="0" marL="457200" rtl="0" algn="l">
              <a:spcBef>
                <a:spcPts val="0"/>
              </a:spcBef>
              <a:spcAft>
                <a:spcPts val="0"/>
              </a:spcAft>
              <a:buSzPct val="100000"/>
              <a:buChar char="-"/>
            </a:pPr>
            <a:r>
              <a:rPr b="1" lang="en" sz="1800"/>
              <a:t>Interrupts handled</a:t>
            </a:r>
            <a:endParaRPr b="1" sz="1800"/>
          </a:p>
          <a:p>
            <a:pPr indent="-334327" lvl="0" marL="457200" rtl="0" algn="l">
              <a:spcBef>
                <a:spcPts val="0"/>
              </a:spcBef>
              <a:spcAft>
                <a:spcPts val="0"/>
              </a:spcAft>
              <a:buSzPct val="100000"/>
              <a:buChar char="-"/>
            </a:pPr>
            <a:r>
              <a:rPr b="1" lang="en" sz="1800"/>
              <a:t>PCB got lost, so we had to make solder necessary components onto a protoboard last minute.</a:t>
            </a:r>
            <a:endParaRPr b="1" sz="1800"/>
          </a:p>
        </p:txBody>
      </p:sp>
      <p:sp>
        <p:nvSpPr>
          <p:cNvPr id="252" name="Google Shape;252;p3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Milestone 3</a:t>
            </a:r>
            <a:endParaRPr b="1" sz="1800"/>
          </a:p>
          <a:p>
            <a:pPr indent="-342900" lvl="0" marL="457200" rtl="0" algn="l">
              <a:spcBef>
                <a:spcPts val="1200"/>
              </a:spcBef>
              <a:spcAft>
                <a:spcPts val="0"/>
              </a:spcAft>
              <a:buSzPts val="1800"/>
              <a:buChar char="-"/>
            </a:pPr>
            <a:r>
              <a:rPr b="1" lang="en" sz="1800"/>
              <a:t>Touchscreen interface completed</a:t>
            </a:r>
            <a:endParaRPr b="1" sz="1800"/>
          </a:p>
          <a:p>
            <a:pPr indent="-342900" lvl="0" marL="457200" rtl="0" algn="l">
              <a:spcBef>
                <a:spcPts val="0"/>
              </a:spcBef>
              <a:spcAft>
                <a:spcPts val="0"/>
              </a:spcAft>
              <a:buSzPts val="1800"/>
              <a:buChar char="-"/>
            </a:pPr>
            <a:r>
              <a:rPr b="1" lang="en" sz="1800"/>
              <a:t>Had to make some modifications due to damaged encoders</a:t>
            </a:r>
            <a:endParaRPr b="1" sz="1800"/>
          </a:p>
          <a:p>
            <a:pPr indent="-342900" lvl="1" marL="914400" rtl="0" algn="l">
              <a:spcBef>
                <a:spcPts val="0"/>
              </a:spcBef>
              <a:spcAft>
                <a:spcPts val="0"/>
              </a:spcAft>
              <a:buSzPts val="1800"/>
              <a:buChar char="-"/>
            </a:pPr>
            <a:r>
              <a:rPr b="1" lang="en" sz="1800"/>
              <a:t>No targeting modes or set desk positions</a:t>
            </a:r>
            <a:endParaRPr b="1" sz="1800"/>
          </a:p>
          <a:p>
            <a:pPr indent="-342900" lvl="1" marL="914400" rtl="0" algn="l">
              <a:spcBef>
                <a:spcPts val="0"/>
              </a:spcBef>
              <a:spcAft>
                <a:spcPts val="0"/>
              </a:spcAft>
              <a:buSzPts val="1800"/>
              <a:buChar char="-"/>
            </a:pPr>
            <a:r>
              <a:rPr b="1" lang="en" sz="1800"/>
              <a:t>Complete manual user control</a:t>
            </a:r>
            <a:endParaRPr b="1" sz="1800"/>
          </a:p>
          <a:p>
            <a:pPr indent="-342900" lvl="1" marL="914400" rtl="0" algn="l">
              <a:spcBef>
                <a:spcPts val="0"/>
              </a:spcBef>
              <a:spcAft>
                <a:spcPts val="0"/>
              </a:spcAft>
              <a:buSzPts val="1800"/>
              <a:buChar char="-"/>
            </a:pPr>
            <a:r>
              <a:rPr b="1" lang="en" sz="1800"/>
              <a:t>Homing</a:t>
            </a:r>
            <a:endParaRPr b="1" sz="1800"/>
          </a:p>
        </p:txBody>
      </p:sp>
      <p:sp>
        <p:nvSpPr>
          <p:cNvPr id="253" name="Google Shape;25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Milestones Delivered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6" title="2022-05-05 19-32-19.mp4">
            <a:hlinkClick r:id="rId3"/>
          </p:cNvPr>
          <p:cNvPicPr preferRelativeResize="0"/>
          <p:nvPr/>
        </p:nvPicPr>
        <p:blipFill>
          <a:blip r:embed="rId4">
            <a:alphaModFix/>
          </a:blip>
          <a:stretch>
            <a:fillRect/>
          </a:stretch>
        </p:blipFill>
        <p:spPr>
          <a:xfrm>
            <a:off x="1504225" y="228850"/>
            <a:ext cx="6191626" cy="464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64" name="Google Shape;26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Successfully implemented a viable controller with main features</a:t>
            </a:r>
            <a:endParaRPr/>
          </a:p>
          <a:p>
            <a:pPr indent="-342900" lvl="0" marL="457200" rtl="0" algn="l">
              <a:spcBef>
                <a:spcPts val="0"/>
              </a:spcBef>
              <a:spcAft>
                <a:spcPts val="0"/>
              </a:spcAft>
              <a:buSzPts val="1800"/>
              <a:buChar char="-"/>
            </a:pPr>
            <a:r>
              <a:rPr lang="en"/>
              <a:t>Improvised for PCB which will be addressed in the future</a:t>
            </a:r>
            <a:endParaRPr/>
          </a:p>
          <a:p>
            <a:pPr indent="-342900" lvl="0" marL="457200" rtl="0" algn="l">
              <a:spcBef>
                <a:spcPts val="0"/>
              </a:spcBef>
              <a:spcAft>
                <a:spcPts val="0"/>
              </a:spcAft>
              <a:buSzPts val="1800"/>
              <a:buChar char="-"/>
            </a:pPr>
            <a:r>
              <a:rPr lang="en"/>
              <a:t>Encoders need to be replaced or new circuitry implemented </a:t>
            </a:r>
            <a:endParaRPr/>
          </a:p>
          <a:p>
            <a:pPr indent="-342900" lvl="0" marL="457200" rtl="0" algn="l">
              <a:spcBef>
                <a:spcPts val="0"/>
              </a:spcBef>
              <a:spcAft>
                <a:spcPts val="0"/>
              </a:spcAft>
              <a:buSzPts val="1800"/>
              <a:buChar char="-"/>
            </a:pPr>
            <a:r>
              <a:rPr lang="en"/>
              <a:t>Target positioning in future scope</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74" name="Google Shape;74;p15"/>
          <p:cNvPicPr preferRelativeResize="0"/>
          <p:nvPr/>
        </p:nvPicPr>
        <p:blipFill>
          <a:blip r:embed="rId3">
            <a:alphaModFix/>
          </a:blip>
          <a:stretch>
            <a:fillRect/>
          </a:stretch>
        </p:blipFill>
        <p:spPr>
          <a:xfrm>
            <a:off x="6060500" y="1163538"/>
            <a:ext cx="2895951" cy="3861253"/>
          </a:xfrm>
          <a:prstGeom prst="rect">
            <a:avLst/>
          </a:prstGeom>
          <a:noFill/>
          <a:ln>
            <a:noFill/>
          </a:ln>
        </p:spPr>
      </p:pic>
      <p:pic>
        <p:nvPicPr>
          <p:cNvPr id="75" name="Google Shape;75;p15"/>
          <p:cNvPicPr preferRelativeResize="0"/>
          <p:nvPr/>
        </p:nvPicPr>
        <p:blipFill>
          <a:blip r:embed="rId4">
            <a:alphaModFix/>
          </a:blip>
          <a:stretch>
            <a:fillRect/>
          </a:stretch>
        </p:blipFill>
        <p:spPr>
          <a:xfrm>
            <a:off x="3124025" y="1163525"/>
            <a:ext cx="2895951" cy="3861274"/>
          </a:xfrm>
          <a:prstGeom prst="rect">
            <a:avLst/>
          </a:prstGeom>
          <a:noFill/>
          <a:ln>
            <a:noFill/>
          </a:ln>
        </p:spPr>
      </p:pic>
      <p:pic>
        <p:nvPicPr>
          <p:cNvPr id="76" name="Google Shape;76;p15"/>
          <p:cNvPicPr preferRelativeResize="0"/>
          <p:nvPr/>
        </p:nvPicPr>
        <p:blipFill>
          <a:blip r:embed="rId5">
            <a:alphaModFix/>
          </a:blip>
          <a:stretch>
            <a:fillRect/>
          </a:stretch>
        </p:blipFill>
        <p:spPr>
          <a:xfrm>
            <a:off x="187547" y="1163525"/>
            <a:ext cx="2895951" cy="3861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1112286" y="679450"/>
            <a:ext cx="6919424" cy="4147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556503" y="0"/>
            <a:ext cx="8030995"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a:t>
            </a:r>
            <a:endParaRPr/>
          </a:p>
        </p:txBody>
      </p:sp>
      <p:sp>
        <p:nvSpPr>
          <p:cNvPr id="92" name="Google Shape;92;p18"/>
          <p:cNvSpPr txBox="1"/>
          <p:nvPr>
            <p:ph idx="1" type="body"/>
          </p:nvPr>
        </p:nvSpPr>
        <p:spPr>
          <a:xfrm>
            <a:off x="311700" y="1152475"/>
            <a:ext cx="4330500" cy="3416400"/>
          </a:xfrm>
          <a:prstGeom prst="rect">
            <a:avLst/>
          </a:prstGeom>
        </p:spPr>
        <p:txBody>
          <a:bodyPr anchorCtr="0" anchor="t" bIns="91425" lIns="91425" spcFirstLastPara="1" rIns="91425" wrap="square" tIns="91425">
            <a:normAutofit/>
          </a:bodyPr>
          <a:lstStyle/>
          <a:p>
            <a:pPr indent="-349250" lvl="0" marL="457200" rtl="0" algn="l">
              <a:lnSpc>
                <a:spcPct val="100000"/>
              </a:lnSpc>
              <a:spcBef>
                <a:spcPts val="0"/>
              </a:spcBef>
              <a:spcAft>
                <a:spcPts val="0"/>
              </a:spcAft>
              <a:buClr>
                <a:schemeClr val="dk1"/>
              </a:buClr>
              <a:buSzPts val="1900"/>
              <a:buFont typeface="Oswald"/>
              <a:buChar char="●"/>
            </a:pPr>
            <a:r>
              <a:rPr lang="en" sz="1900">
                <a:solidFill>
                  <a:schemeClr val="dk1"/>
                </a:solidFill>
                <a:latin typeface="Oswald"/>
                <a:ea typeface="Oswald"/>
                <a:cs typeface="Oswald"/>
                <a:sym typeface="Oswald"/>
              </a:rPr>
              <a:t>(2)</a:t>
            </a:r>
            <a:r>
              <a:rPr lang="en" sz="1900">
                <a:solidFill>
                  <a:schemeClr val="dk1"/>
                </a:solidFill>
                <a:latin typeface="Oswald"/>
                <a:ea typeface="Oswald"/>
                <a:cs typeface="Oswald"/>
                <a:sym typeface="Oswald"/>
              </a:rPr>
              <a:t> DC Motors w/ Quadrature Encoders </a:t>
            </a:r>
            <a:endParaRPr sz="1900">
              <a:solidFill>
                <a:schemeClr val="dk1"/>
              </a:solidFill>
              <a:latin typeface="Oswald"/>
              <a:ea typeface="Oswald"/>
              <a:cs typeface="Oswald"/>
              <a:sym typeface="Oswald"/>
            </a:endParaRPr>
          </a:p>
          <a:p>
            <a:pPr indent="-349250" lvl="0" marL="457200" rtl="0" algn="l">
              <a:lnSpc>
                <a:spcPct val="100000"/>
              </a:lnSpc>
              <a:spcBef>
                <a:spcPts val="0"/>
              </a:spcBef>
              <a:spcAft>
                <a:spcPts val="0"/>
              </a:spcAft>
              <a:buClr>
                <a:schemeClr val="dk1"/>
              </a:buClr>
              <a:buSzPts val="1900"/>
              <a:buFont typeface="Oswald"/>
              <a:buChar char="●"/>
            </a:pPr>
            <a:r>
              <a:rPr lang="en" sz="1900">
                <a:solidFill>
                  <a:schemeClr val="dk1"/>
                </a:solidFill>
                <a:latin typeface="Oswald"/>
                <a:ea typeface="Oswald"/>
                <a:cs typeface="Oswald"/>
                <a:sym typeface="Oswald"/>
              </a:rPr>
              <a:t>(2) Proximity Sensors</a:t>
            </a:r>
            <a:endParaRPr sz="1900">
              <a:solidFill>
                <a:schemeClr val="dk1"/>
              </a:solidFill>
              <a:latin typeface="Oswald"/>
              <a:ea typeface="Oswald"/>
              <a:cs typeface="Oswald"/>
              <a:sym typeface="Oswald"/>
            </a:endParaRPr>
          </a:p>
          <a:p>
            <a:pPr indent="-349250" lvl="0" marL="457200" rtl="0" algn="l">
              <a:lnSpc>
                <a:spcPct val="100000"/>
              </a:lnSpc>
              <a:spcBef>
                <a:spcPts val="0"/>
              </a:spcBef>
              <a:spcAft>
                <a:spcPts val="0"/>
              </a:spcAft>
              <a:buClr>
                <a:schemeClr val="dk1"/>
              </a:buClr>
              <a:buSzPts val="1900"/>
              <a:buFont typeface="Oswald"/>
              <a:buChar char="●"/>
            </a:pPr>
            <a:r>
              <a:rPr lang="en" sz="1900">
                <a:solidFill>
                  <a:schemeClr val="dk1"/>
                </a:solidFill>
                <a:latin typeface="Oswald"/>
                <a:ea typeface="Oswald"/>
                <a:cs typeface="Oswald"/>
                <a:sym typeface="Oswald"/>
              </a:rPr>
              <a:t>(1) Nextion HMI Touchscreen</a:t>
            </a:r>
            <a:endParaRPr sz="1900">
              <a:solidFill>
                <a:schemeClr val="dk1"/>
              </a:solidFill>
              <a:latin typeface="Oswald"/>
              <a:ea typeface="Oswald"/>
              <a:cs typeface="Oswald"/>
              <a:sym typeface="Oswald"/>
            </a:endParaRPr>
          </a:p>
          <a:p>
            <a:pPr indent="-349250" lvl="0" marL="457200" rtl="0" algn="l">
              <a:lnSpc>
                <a:spcPct val="100000"/>
              </a:lnSpc>
              <a:spcBef>
                <a:spcPts val="0"/>
              </a:spcBef>
              <a:spcAft>
                <a:spcPts val="0"/>
              </a:spcAft>
              <a:buClr>
                <a:schemeClr val="dk1"/>
              </a:buClr>
              <a:buSzPts val="1900"/>
              <a:buFont typeface="Oswald"/>
              <a:buChar char="●"/>
            </a:pPr>
            <a:r>
              <a:rPr lang="en" sz="1900">
                <a:solidFill>
                  <a:schemeClr val="dk1"/>
                </a:solidFill>
                <a:latin typeface="Oswald"/>
                <a:ea typeface="Oswald"/>
                <a:cs typeface="Oswald"/>
                <a:sym typeface="Oswald"/>
              </a:rPr>
              <a:t>(1) Buzzer</a:t>
            </a:r>
            <a:endParaRPr sz="1900">
              <a:solidFill>
                <a:schemeClr val="dk1"/>
              </a:solidFill>
              <a:latin typeface="Oswald"/>
              <a:ea typeface="Oswald"/>
              <a:cs typeface="Oswald"/>
              <a:sym typeface="Oswald"/>
            </a:endParaRPr>
          </a:p>
          <a:p>
            <a:pPr indent="-349250" lvl="0" marL="457200" rtl="0" algn="l">
              <a:lnSpc>
                <a:spcPct val="100000"/>
              </a:lnSpc>
              <a:spcBef>
                <a:spcPts val="0"/>
              </a:spcBef>
              <a:spcAft>
                <a:spcPts val="0"/>
              </a:spcAft>
              <a:buClr>
                <a:schemeClr val="dk1"/>
              </a:buClr>
              <a:buSzPts val="1900"/>
              <a:buFont typeface="Oswald"/>
              <a:buChar char="●"/>
            </a:pPr>
            <a:r>
              <a:rPr lang="en" sz="1900">
                <a:solidFill>
                  <a:schemeClr val="dk1"/>
                </a:solidFill>
                <a:latin typeface="Oswald"/>
                <a:ea typeface="Oswald"/>
                <a:cs typeface="Oswald"/>
                <a:sym typeface="Oswald"/>
              </a:rPr>
              <a:t>(1) STM32 MCU</a:t>
            </a:r>
            <a:endParaRPr sz="19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1900">
              <a:solidFill>
                <a:schemeClr val="dk1"/>
              </a:solidFill>
              <a:latin typeface="Oswald"/>
              <a:ea typeface="Oswald"/>
              <a:cs typeface="Oswald"/>
              <a:sym typeface="Oswald"/>
            </a:endParaRPr>
          </a:p>
        </p:txBody>
      </p:sp>
      <p:pic>
        <p:nvPicPr>
          <p:cNvPr id="93" name="Google Shape;93;p18"/>
          <p:cNvPicPr preferRelativeResize="0"/>
          <p:nvPr/>
        </p:nvPicPr>
        <p:blipFill rotWithShape="1">
          <a:blip r:embed="rId3">
            <a:alphaModFix/>
          </a:blip>
          <a:srcRect b="20835" l="4235" r="5844" t="12768"/>
          <a:stretch/>
        </p:blipFill>
        <p:spPr>
          <a:xfrm>
            <a:off x="4910925" y="325325"/>
            <a:ext cx="3921377" cy="2171700"/>
          </a:xfrm>
          <a:prstGeom prst="rect">
            <a:avLst/>
          </a:prstGeom>
          <a:noFill/>
          <a:ln>
            <a:noFill/>
          </a:ln>
        </p:spPr>
      </p:pic>
      <p:pic>
        <p:nvPicPr>
          <p:cNvPr id="94" name="Google Shape;94;p18"/>
          <p:cNvPicPr preferRelativeResize="0"/>
          <p:nvPr/>
        </p:nvPicPr>
        <p:blipFill rotWithShape="1">
          <a:blip r:embed="rId4">
            <a:alphaModFix/>
          </a:blip>
          <a:srcRect b="39741" l="20319" r="20319" t="19573"/>
          <a:stretch/>
        </p:blipFill>
        <p:spPr>
          <a:xfrm>
            <a:off x="4910925" y="2793686"/>
            <a:ext cx="3921377" cy="2015739"/>
          </a:xfrm>
          <a:prstGeom prst="rect">
            <a:avLst/>
          </a:prstGeom>
          <a:noFill/>
          <a:ln>
            <a:noFill/>
          </a:ln>
        </p:spPr>
      </p:pic>
      <p:pic>
        <p:nvPicPr>
          <p:cNvPr id="95" name="Google Shape;95;p18"/>
          <p:cNvPicPr preferRelativeResize="0"/>
          <p:nvPr/>
        </p:nvPicPr>
        <p:blipFill rotWithShape="1">
          <a:blip r:embed="rId5">
            <a:alphaModFix/>
          </a:blip>
          <a:srcRect b="12394" l="19740" r="17310" t="34275"/>
          <a:stretch/>
        </p:blipFill>
        <p:spPr>
          <a:xfrm>
            <a:off x="553900" y="3358675"/>
            <a:ext cx="2186225" cy="1389201"/>
          </a:xfrm>
          <a:prstGeom prst="rect">
            <a:avLst/>
          </a:prstGeom>
          <a:noFill/>
          <a:ln>
            <a:noFill/>
          </a:ln>
        </p:spPr>
      </p:pic>
      <p:pic>
        <p:nvPicPr>
          <p:cNvPr id="96" name="Google Shape;96;p18"/>
          <p:cNvPicPr preferRelativeResize="0"/>
          <p:nvPr/>
        </p:nvPicPr>
        <p:blipFill rotWithShape="1">
          <a:blip r:embed="rId6">
            <a:alphaModFix/>
          </a:blip>
          <a:srcRect b="66967" l="66224" r="22435" t="6023"/>
          <a:stretch/>
        </p:blipFill>
        <p:spPr>
          <a:xfrm>
            <a:off x="3187650" y="3314712"/>
            <a:ext cx="777702" cy="1389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a:t>
            </a:r>
            <a:endParaRPr/>
          </a:p>
        </p:txBody>
      </p:sp>
      <p:sp>
        <p:nvSpPr>
          <p:cNvPr id="102" name="Google Shape;102;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b="1" lang="en" sz="2100">
                <a:solidFill>
                  <a:schemeClr val="dk1"/>
                </a:solidFill>
              </a:rPr>
              <a:t>Timers</a:t>
            </a:r>
            <a:endParaRPr b="1" sz="2100">
              <a:solidFill>
                <a:schemeClr val="dk1"/>
              </a:solidFill>
            </a:endParaRPr>
          </a:p>
          <a:p>
            <a:pPr indent="-334327" lvl="0" marL="457200" rtl="0" algn="l">
              <a:lnSpc>
                <a:spcPct val="100000"/>
              </a:lnSpc>
              <a:spcBef>
                <a:spcPts val="0"/>
              </a:spcBef>
              <a:spcAft>
                <a:spcPts val="0"/>
              </a:spcAft>
              <a:buSzPct val="100000"/>
              <a:buChar char="●"/>
            </a:pPr>
            <a:r>
              <a:rPr lang="en" sz="1800"/>
              <a:t>PWM for Motor Speed Control (TIM14 &amp; 17)</a:t>
            </a:r>
            <a:endParaRPr sz="1800"/>
          </a:p>
          <a:p>
            <a:pPr indent="-334327" lvl="0" marL="457200" rtl="0" algn="l">
              <a:lnSpc>
                <a:spcPct val="100000"/>
              </a:lnSpc>
              <a:spcBef>
                <a:spcPts val="0"/>
              </a:spcBef>
              <a:spcAft>
                <a:spcPts val="0"/>
              </a:spcAft>
              <a:buSzPct val="100000"/>
              <a:buChar char="●"/>
            </a:pPr>
            <a:r>
              <a:rPr lang="en" sz="1800"/>
              <a:t>Quadrature Encoders (TIM2 &amp; 3)</a:t>
            </a:r>
            <a:endParaRPr sz="1800"/>
          </a:p>
          <a:p>
            <a:pPr indent="0" lvl="0" marL="45720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b="1" lang="en" sz="2100">
                <a:solidFill>
                  <a:schemeClr val="dk1"/>
                </a:solidFill>
              </a:rPr>
              <a:t>UART (non-blocking)</a:t>
            </a:r>
            <a:endParaRPr b="1" sz="2100">
              <a:solidFill>
                <a:schemeClr val="dk1"/>
              </a:solidFill>
            </a:endParaRPr>
          </a:p>
          <a:p>
            <a:pPr indent="-334327" lvl="0" marL="457200" rtl="0" algn="l">
              <a:lnSpc>
                <a:spcPct val="100000"/>
              </a:lnSpc>
              <a:spcBef>
                <a:spcPts val="0"/>
              </a:spcBef>
              <a:spcAft>
                <a:spcPts val="0"/>
              </a:spcAft>
              <a:buSzPct val="100000"/>
              <a:buChar char="●"/>
            </a:pPr>
            <a:r>
              <a:rPr lang="en" sz="1800"/>
              <a:t>Read/write to HMI (USART1)</a:t>
            </a:r>
            <a:endParaRPr sz="1800"/>
          </a:p>
          <a:p>
            <a:pPr indent="0" lvl="0" marL="45720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b="1" lang="en" sz="2100">
                <a:solidFill>
                  <a:schemeClr val="dk1"/>
                </a:solidFill>
              </a:rPr>
              <a:t>Interrupts</a:t>
            </a:r>
            <a:endParaRPr b="1" sz="2100">
              <a:solidFill>
                <a:schemeClr val="dk1"/>
              </a:solidFill>
            </a:endParaRPr>
          </a:p>
          <a:p>
            <a:pPr indent="-334327" lvl="0" marL="457200" rtl="0" algn="l">
              <a:lnSpc>
                <a:spcPct val="100000"/>
              </a:lnSpc>
              <a:spcBef>
                <a:spcPts val="0"/>
              </a:spcBef>
              <a:spcAft>
                <a:spcPts val="0"/>
              </a:spcAft>
              <a:buSzPct val="100000"/>
              <a:buChar char="●"/>
            </a:pPr>
            <a:r>
              <a:rPr lang="en" sz="1800"/>
              <a:t>Proxy Sensors (EXT0 &amp; 3)</a:t>
            </a:r>
            <a:endParaRPr sz="1800"/>
          </a:p>
          <a:p>
            <a:pPr indent="-334327" lvl="0" marL="457200" rtl="0" algn="l">
              <a:lnSpc>
                <a:spcPct val="100000"/>
              </a:lnSpc>
              <a:spcBef>
                <a:spcPts val="0"/>
              </a:spcBef>
              <a:spcAft>
                <a:spcPts val="0"/>
              </a:spcAft>
              <a:buSzPct val="100000"/>
              <a:buChar char="●"/>
            </a:pPr>
            <a:r>
              <a:rPr lang="en" sz="1800"/>
              <a:t>UART Read Char (USART1)</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b="1" lang="en" sz="1800">
                <a:solidFill>
                  <a:schemeClr val="dk1"/>
                </a:solidFill>
              </a:rPr>
              <a:t>GPIO</a:t>
            </a:r>
            <a:endParaRPr b="1" sz="1800">
              <a:solidFill>
                <a:schemeClr val="dk1"/>
              </a:solidFill>
            </a:endParaRPr>
          </a:p>
          <a:p>
            <a:pPr indent="-327977" lvl="0" marL="457200" rtl="0" algn="l">
              <a:lnSpc>
                <a:spcPct val="100000"/>
              </a:lnSpc>
              <a:spcBef>
                <a:spcPts val="0"/>
              </a:spcBef>
              <a:spcAft>
                <a:spcPts val="0"/>
              </a:spcAft>
              <a:buSzPct val="100000"/>
              <a:buChar char="●"/>
            </a:pPr>
            <a:r>
              <a:rPr lang="en" sz="1691"/>
              <a:t>6 Inputs /  7 Outputs  </a:t>
            </a:r>
            <a:endParaRPr sz="1691"/>
          </a:p>
          <a:p>
            <a:pPr indent="-327977" lvl="0" marL="457200" rtl="0" algn="l">
              <a:lnSpc>
                <a:spcPct val="100000"/>
              </a:lnSpc>
              <a:spcBef>
                <a:spcPts val="0"/>
              </a:spcBef>
              <a:spcAft>
                <a:spcPts val="0"/>
              </a:spcAft>
              <a:buSzPct val="100000"/>
              <a:buChar char="●"/>
            </a:pPr>
            <a:r>
              <a:rPr lang="en" sz="1691"/>
              <a:t>2 pins for TX/RX</a:t>
            </a:r>
            <a:endParaRPr sz="1691"/>
          </a:p>
        </p:txBody>
      </p:sp>
      <p:pic>
        <p:nvPicPr>
          <p:cNvPr id="103" name="Google Shape;103;p19"/>
          <p:cNvPicPr preferRelativeResize="0"/>
          <p:nvPr/>
        </p:nvPicPr>
        <p:blipFill rotWithShape="1">
          <a:blip r:embed="rId3">
            <a:alphaModFix/>
          </a:blip>
          <a:srcRect b="20835" l="4235" r="5844" t="12768"/>
          <a:stretch/>
        </p:blipFill>
        <p:spPr>
          <a:xfrm>
            <a:off x="5605500" y="642241"/>
            <a:ext cx="2186225" cy="1210760"/>
          </a:xfrm>
          <a:prstGeom prst="rect">
            <a:avLst/>
          </a:prstGeom>
          <a:noFill/>
          <a:ln>
            <a:noFill/>
          </a:ln>
        </p:spPr>
      </p:pic>
      <p:pic>
        <p:nvPicPr>
          <p:cNvPr id="104" name="Google Shape;104;p19"/>
          <p:cNvPicPr preferRelativeResize="0"/>
          <p:nvPr/>
        </p:nvPicPr>
        <p:blipFill rotWithShape="1">
          <a:blip r:embed="rId4">
            <a:alphaModFix/>
          </a:blip>
          <a:srcRect b="12394" l="19740" r="17310" t="34275"/>
          <a:stretch/>
        </p:blipFill>
        <p:spPr>
          <a:xfrm>
            <a:off x="5605500" y="2034325"/>
            <a:ext cx="2186225" cy="1389201"/>
          </a:xfrm>
          <a:prstGeom prst="rect">
            <a:avLst/>
          </a:prstGeom>
          <a:noFill/>
          <a:ln>
            <a:noFill/>
          </a:ln>
        </p:spPr>
      </p:pic>
      <p:pic>
        <p:nvPicPr>
          <p:cNvPr id="105" name="Google Shape;105;p19"/>
          <p:cNvPicPr preferRelativeResize="0"/>
          <p:nvPr/>
        </p:nvPicPr>
        <p:blipFill rotWithShape="1">
          <a:blip r:embed="rId5">
            <a:alphaModFix/>
          </a:blip>
          <a:srcRect b="66967" l="66224" r="22435" t="6023"/>
          <a:stretch/>
        </p:blipFill>
        <p:spPr>
          <a:xfrm>
            <a:off x="5605500" y="3604862"/>
            <a:ext cx="777702" cy="1389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76200" y="129886"/>
            <a:ext cx="9144001" cy="48837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 Sensor Design</a:t>
            </a:r>
            <a:endParaRPr/>
          </a:p>
        </p:txBody>
      </p:sp>
      <p:sp>
        <p:nvSpPr>
          <p:cNvPr id="116" name="Google Shape;116;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NPN </a:t>
            </a:r>
            <a:r>
              <a:rPr lang="en"/>
              <a:t>Inductive</a:t>
            </a:r>
            <a:r>
              <a:rPr lang="en"/>
              <a:t> Proximity Sensors N.O.</a:t>
            </a:r>
            <a:endParaRPr/>
          </a:p>
          <a:p>
            <a:pPr indent="0" lvl="0" marL="0" rtl="0" algn="l">
              <a:spcBef>
                <a:spcPts val="1200"/>
              </a:spcBef>
              <a:spcAft>
                <a:spcPts val="0"/>
              </a:spcAft>
              <a:buNone/>
            </a:pPr>
            <a:r>
              <a:rPr lang="en"/>
              <a:t>Designed as Normally Closed for Safety</a:t>
            </a:r>
            <a:endParaRPr/>
          </a:p>
          <a:p>
            <a:pPr indent="0" lvl="0" marL="0" rtl="0" algn="l">
              <a:spcBef>
                <a:spcPts val="1200"/>
              </a:spcBef>
              <a:spcAft>
                <a:spcPts val="1200"/>
              </a:spcAft>
              <a:buNone/>
            </a:pPr>
            <a:r>
              <a:t/>
            </a:r>
            <a:endParaRPr/>
          </a:p>
        </p:txBody>
      </p:sp>
      <p:sp>
        <p:nvSpPr>
          <p:cNvPr id="117" name="Google Shape;117;p2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1"/>
          <p:cNvPicPr preferRelativeResize="0"/>
          <p:nvPr/>
        </p:nvPicPr>
        <p:blipFill>
          <a:blip r:embed="rId3">
            <a:alphaModFix/>
          </a:blip>
          <a:stretch>
            <a:fillRect/>
          </a:stretch>
        </p:blipFill>
        <p:spPr>
          <a:xfrm>
            <a:off x="4712700" y="136269"/>
            <a:ext cx="3247299" cy="2435482"/>
          </a:xfrm>
          <a:prstGeom prst="rect">
            <a:avLst/>
          </a:prstGeom>
          <a:noFill/>
          <a:ln>
            <a:noFill/>
          </a:ln>
        </p:spPr>
      </p:pic>
      <p:pic>
        <p:nvPicPr>
          <p:cNvPr id="119" name="Google Shape;119;p21"/>
          <p:cNvPicPr preferRelativeResize="0"/>
          <p:nvPr/>
        </p:nvPicPr>
        <p:blipFill>
          <a:blip r:embed="rId4">
            <a:alphaModFix/>
          </a:blip>
          <a:stretch>
            <a:fillRect/>
          </a:stretch>
        </p:blipFill>
        <p:spPr>
          <a:xfrm>
            <a:off x="4712700" y="2636225"/>
            <a:ext cx="3247299" cy="2435474"/>
          </a:xfrm>
          <a:prstGeom prst="rect">
            <a:avLst/>
          </a:prstGeom>
          <a:noFill/>
          <a:ln>
            <a:noFill/>
          </a:ln>
        </p:spPr>
      </p:pic>
      <p:pic>
        <p:nvPicPr>
          <p:cNvPr id="120" name="Google Shape;120;p21"/>
          <p:cNvPicPr preferRelativeResize="0"/>
          <p:nvPr/>
        </p:nvPicPr>
        <p:blipFill rotWithShape="1">
          <a:blip r:embed="rId5">
            <a:alphaModFix/>
          </a:blip>
          <a:srcRect b="16896" l="0" r="0" t="38546"/>
          <a:stretch/>
        </p:blipFill>
        <p:spPr>
          <a:xfrm>
            <a:off x="376000" y="2491150"/>
            <a:ext cx="3573850" cy="2291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